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9" autoAdjust="0"/>
    <p:restoredTop sz="94660"/>
  </p:normalViewPr>
  <p:slideViewPr>
    <p:cSldViewPr snapToGrid="0" showGuides="1">
      <p:cViewPr varScale="1">
        <p:scale>
          <a:sx n="49" d="100"/>
          <a:sy n="49" d="100"/>
        </p:scale>
        <p:origin x="2658" y="6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350890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391442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4"/>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24544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153013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224715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263174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27731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69872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404537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413940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6945BED-30E0-4280-B921-F4C48449DF0A}" type="datetimeFigureOut">
              <a:rPr kumimoji="1" lang="ja-JP" altLang="en-US" smtClean="0"/>
              <a:pPr/>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4DAED4-4BA2-4904-9657-00D04C787A6B}" type="slidenum">
              <a:rPr kumimoji="1" lang="ja-JP" altLang="en-US" smtClean="0"/>
              <a:pPr/>
              <a:t>‹#›</a:t>
            </a:fld>
            <a:endParaRPr kumimoji="1" lang="ja-JP" altLang="en-US"/>
          </a:p>
        </p:txBody>
      </p:sp>
    </p:spTree>
    <p:extLst>
      <p:ext uri="{BB962C8B-B14F-4D97-AF65-F5344CB8AC3E}">
        <p14:creationId xmlns:p14="http://schemas.microsoft.com/office/powerpoint/2010/main" val="370264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96945BED-30E0-4280-B921-F4C48449DF0A}" type="datetimeFigureOut">
              <a:rPr kumimoji="1" lang="ja-JP" altLang="en-US" smtClean="0"/>
              <a:pPr/>
              <a:t>2023/12/13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6F4DAED4-4BA2-4904-9657-00D04C787A6B}" type="slidenum">
              <a:rPr kumimoji="1" lang="ja-JP" altLang="en-US" smtClean="0"/>
              <a:pPr/>
              <a:t>‹#›</a:t>
            </a:fld>
            <a:endParaRPr kumimoji="1" lang="ja-JP" altLang="en-US"/>
          </a:p>
        </p:txBody>
      </p:sp>
      <p:pic>
        <p:nvPicPr>
          <p:cNvPr id="8" name="図 7" descr="テンプレート3_VTE.jpg"/>
          <p:cNvPicPr>
            <a:picLocks noChangeAspect="1"/>
          </p:cNvPicPr>
          <p:nvPr userDrawn="1"/>
        </p:nvPicPr>
        <p:blipFill>
          <a:blip r:embed="rId13" cstate="print"/>
          <a:stretch>
            <a:fillRect/>
          </a:stretch>
        </p:blipFill>
        <p:spPr>
          <a:xfrm>
            <a:off x="0" y="0"/>
            <a:ext cx="7561263" cy="10693400"/>
          </a:xfrm>
          <a:prstGeom prst="rect">
            <a:avLst/>
          </a:prstGeom>
        </p:spPr>
      </p:pic>
    </p:spTree>
    <p:extLst>
      <p:ext uri="{BB962C8B-B14F-4D97-AF65-F5344CB8AC3E}">
        <p14:creationId xmlns:p14="http://schemas.microsoft.com/office/powerpoint/2010/main" val="1274355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502" y="9882607"/>
            <a:ext cx="2235855" cy="359705"/>
          </a:xfrm>
          <a:prstGeom prst="rect">
            <a:avLst/>
          </a:prstGeom>
        </p:spPr>
      </p:pic>
      <p:sp>
        <p:nvSpPr>
          <p:cNvPr id="20" name="角丸四角形 19"/>
          <p:cNvSpPr/>
          <p:nvPr/>
        </p:nvSpPr>
        <p:spPr>
          <a:xfrm>
            <a:off x="1378987" y="573218"/>
            <a:ext cx="516182" cy="248087"/>
          </a:xfrm>
          <a:prstGeom prst="roundRect">
            <a:avLst/>
          </a:prstGeom>
          <a:solidFill>
            <a:schemeClr val="bg1"/>
          </a:solidFill>
          <a:ln w="12700">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日 時</a:t>
            </a:r>
          </a:p>
        </p:txBody>
      </p:sp>
      <p:sp>
        <p:nvSpPr>
          <p:cNvPr id="21" name="角丸四角形 20"/>
          <p:cNvSpPr/>
          <p:nvPr/>
        </p:nvSpPr>
        <p:spPr>
          <a:xfrm>
            <a:off x="1378987" y="932516"/>
            <a:ext cx="516182" cy="248087"/>
          </a:xfrm>
          <a:prstGeom prst="roundRect">
            <a:avLst/>
          </a:prstGeom>
          <a:solidFill>
            <a:schemeClr val="bg1"/>
          </a:solidFill>
          <a:ln w="12700">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会 場</a:t>
            </a:r>
          </a:p>
        </p:txBody>
      </p:sp>
      <p:sp>
        <p:nvSpPr>
          <p:cNvPr id="22" name="テキスト ボックス 21"/>
          <p:cNvSpPr txBox="1"/>
          <p:nvPr/>
        </p:nvSpPr>
        <p:spPr>
          <a:xfrm>
            <a:off x="1059102" y="122539"/>
            <a:ext cx="5386090" cy="430887"/>
          </a:xfrm>
          <a:prstGeom prst="rect">
            <a:avLst/>
          </a:prstGeom>
          <a:noFill/>
        </p:spPr>
        <p:txBody>
          <a:bodyPr wrap="none" lIns="0" tIns="0" rIns="0" bIns="0" rtlCol="0" anchor="ctr" anchorCtr="0">
            <a:spAutoFit/>
          </a:bodyPr>
          <a:lstStyle/>
          <a:p>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近畿国立病院薬剤師会学術講演会</a:t>
            </a:r>
          </a:p>
        </p:txBody>
      </p:sp>
      <p:sp>
        <p:nvSpPr>
          <p:cNvPr id="23" name="テキスト ボックス 22"/>
          <p:cNvSpPr txBox="1"/>
          <p:nvPr/>
        </p:nvSpPr>
        <p:spPr>
          <a:xfrm>
            <a:off x="1966718" y="531434"/>
            <a:ext cx="4073231" cy="307777"/>
          </a:xfrm>
          <a:prstGeom prst="rect">
            <a:avLst/>
          </a:prstGeom>
          <a:noFill/>
        </p:spPr>
        <p:txBody>
          <a:bodyPr wrap="none" lIns="0" tIns="0" rIns="0" bIns="0" rtlCol="0" anchor="ctr" anchorCtr="0">
            <a:spAutoFit/>
          </a:bodyPr>
          <a:lstStyle/>
          <a:p>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日（土） </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 </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21"/>
          <p:cNvSpPr txBox="1"/>
          <p:nvPr/>
        </p:nvSpPr>
        <p:spPr>
          <a:xfrm>
            <a:off x="417351" y="4268168"/>
            <a:ext cx="6744652" cy="474574"/>
          </a:xfrm>
          <a:prstGeom prst="rect">
            <a:avLst/>
          </a:prstGeom>
          <a:noFill/>
        </p:spPr>
        <p:txBody>
          <a:bodyPr wrap="square" lIns="104227" tIns="52112" rIns="104227" bIns="52112"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薬剤師からみたがん薬物療法の心血管有害事象</a:t>
            </a:r>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1999679" y="914368"/>
            <a:ext cx="2772426" cy="569387"/>
          </a:xfrm>
          <a:prstGeom prst="rect">
            <a:avLst/>
          </a:prstGeom>
          <a:noFill/>
        </p:spPr>
        <p:txBody>
          <a:bodyPr wrap="none" lIns="0" tIns="0" rIns="0" bIns="0" rtlCol="0" anchor="ctr" anchorCtr="0">
            <a:spAutoFit/>
          </a:bodyPr>
          <a:lstStyle/>
          <a:p>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大阪市中央公会堂大集会室</a:t>
            </a:r>
            <a:endPar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住所：大阪府大阪市北区中之島１－１－２７</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電話：０６－６２０８－２００２</a:t>
            </a:r>
          </a:p>
        </p:txBody>
      </p:sp>
      <p:sp>
        <p:nvSpPr>
          <p:cNvPr id="24" name="テキスト ボックス 23"/>
          <p:cNvSpPr txBox="1"/>
          <p:nvPr/>
        </p:nvSpPr>
        <p:spPr>
          <a:xfrm>
            <a:off x="994674" y="9970128"/>
            <a:ext cx="384313" cy="184666"/>
          </a:xfrm>
          <a:prstGeom prst="rect">
            <a:avLst/>
          </a:prstGeom>
          <a:noFill/>
        </p:spPr>
        <p:txBody>
          <a:bodyPr wrap="square" lIns="0" tIns="0" rIns="0" bIns="0" rtlCol="0" anchor="ctr" anchorCtr="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共催</a:t>
            </a:r>
          </a:p>
        </p:txBody>
      </p:sp>
      <p:sp>
        <p:nvSpPr>
          <p:cNvPr id="39" name="角丸四角形 20">
            <a:extLst>
              <a:ext uri="{FF2B5EF4-FFF2-40B4-BE49-F238E27FC236}">
                <a16:creationId xmlns:a16="http://schemas.microsoft.com/office/drawing/2014/main" id="{A886917F-C42B-4F5C-AEA1-16C27416FA8C}"/>
              </a:ext>
            </a:extLst>
          </p:cNvPr>
          <p:cNvSpPr/>
          <p:nvPr/>
        </p:nvSpPr>
        <p:spPr>
          <a:xfrm>
            <a:off x="1394138" y="1581311"/>
            <a:ext cx="516182" cy="248087"/>
          </a:xfrm>
          <a:prstGeom prst="roundRect">
            <a:avLst/>
          </a:prstGeom>
          <a:solidFill>
            <a:schemeClr val="bg1"/>
          </a:solidFill>
          <a:ln w="12700">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形式</a:t>
            </a:r>
          </a:p>
        </p:txBody>
      </p:sp>
      <p:sp>
        <p:nvSpPr>
          <p:cNvPr id="40" name="テキスト ボックス 39">
            <a:extLst>
              <a:ext uri="{FF2B5EF4-FFF2-40B4-BE49-F238E27FC236}">
                <a16:creationId xmlns:a16="http://schemas.microsoft.com/office/drawing/2014/main" id="{FE5B8A73-A242-4812-BB28-66F96FC4AD02}"/>
              </a:ext>
            </a:extLst>
          </p:cNvPr>
          <p:cNvSpPr txBox="1"/>
          <p:nvPr/>
        </p:nvSpPr>
        <p:spPr>
          <a:xfrm>
            <a:off x="2013126" y="1575300"/>
            <a:ext cx="2907655" cy="246221"/>
          </a:xfrm>
          <a:prstGeom prst="rect">
            <a:avLst/>
          </a:prstGeom>
          <a:noFill/>
        </p:spPr>
        <p:txBody>
          <a:bodyPr wrap="none" lIns="0" tIns="0" rIns="0" bIns="0" rtlCol="0" anchor="ctr" anchorCtr="0">
            <a:spAutoFit/>
          </a:bodyPr>
          <a:lstStyle/>
          <a:p>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ハイブリッド（会場＋</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配信）</a:t>
            </a:r>
          </a:p>
        </p:txBody>
      </p:sp>
      <p:sp>
        <p:nvSpPr>
          <p:cNvPr id="2" name="四角形: 角を丸くする 1">
            <a:extLst>
              <a:ext uri="{FF2B5EF4-FFF2-40B4-BE49-F238E27FC236}">
                <a16:creationId xmlns:a16="http://schemas.microsoft.com/office/drawing/2014/main" id="{A1812602-46A9-43A6-AE1A-80E12C1FF5CE}"/>
              </a:ext>
            </a:extLst>
          </p:cNvPr>
          <p:cNvSpPr/>
          <p:nvPr/>
        </p:nvSpPr>
        <p:spPr>
          <a:xfrm>
            <a:off x="434662" y="2019107"/>
            <a:ext cx="1187265" cy="456524"/>
          </a:xfrm>
          <a:prstGeom prst="roundRect">
            <a:avLst/>
          </a:prstGeom>
          <a:solidFill>
            <a:srgbClr val="D40080"/>
          </a:solidFill>
          <a:ln>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製品紹介</a:t>
            </a:r>
          </a:p>
        </p:txBody>
      </p:sp>
      <p:sp>
        <p:nvSpPr>
          <p:cNvPr id="3" name="テキスト ボックス 2">
            <a:extLst>
              <a:ext uri="{FF2B5EF4-FFF2-40B4-BE49-F238E27FC236}">
                <a16:creationId xmlns:a16="http://schemas.microsoft.com/office/drawing/2014/main" id="{0C7593C9-CB5E-4FB1-B882-B4F5BBC6B100}"/>
              </a:ext>
            </a:extLst>
          </p:cNvPr>
          <p:cNvSpPr txBox="1"/>
          <p:nvPr/>
        </p:nvSpPr>
        <p:spPr>
          <a:xfrm>
            <a:off x="1726437" y="2097882"/>
            <a:ext cx="1936428" cy="246221"/>
          </a:xfrm>
          <a:prstGeom prst="rect">
            <a:avLst/>
          </a:prstGeom>
          <a:noFill/>
        </p:spPr>
        <p:txBody>
          <a:bodyPr wrap="none" lIns="0" tIns="0" rIns="0" bIns="0" rtlCol="0" anchor="ctr" anchorCtr="0">
            <a:spAutoFit/>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2DF4A496-A0E1-4D3E-BED6-3128ECF5AA83}"/>
              </a:ext>
            </a:extLst>
          </p:cNvPr>
          <p:cNvSpPr txBox="1"/>
          <p:nvPr/>
        </p:nvSpPr>
        <p:spPr>
          <a:xfrm>
            <a:off x="1770813" y="2577381"/>
            <a:ext cx="4661533" cy="246221"/>
          </a:xfrm>
          <a:prstGeom prst="rect">
            <a:avLst/>
          </a:prstGeom>
          <a:noFill/>
        </p:spPr>
        <p:txBody>
          <a:bodyPr wrap="none" lIns="0" tIns="0" rIns="0" bIns="0" rtlCol="0" anchor="ctr" anchorCtr="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経口</a:t>
            </a:r>
            <a:r>
              <a:rPr lang="en-US" altLang="ja-JP" sz="1600" dirty="0" err="1">
                <a:latin typeface="Meiryo UI" panose="020B0604030504040204" pitchFamily="50" charset="-128"/>
                <a:ea typeface="Meiryo UI" panose="020B0604030504040204" pitchFamily="50" charset="-128"/>
                <a:cs typeface="Meiryo UI" panose="020B0604030504040204" pitchFamily="50" charset="-128"/>
              </a:rPr>
              <a:t>Fxa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阻害剤　リクシアナ錠・</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OD</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錠の有用性について</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四角形: 角を丸くする 45">
            <a:extLst>
              <a:ext uri="{FF2B5EF4-FFF2-40B4-BE49-F238E27FC236}">
                <a16:creationId xmlns:a16="http://schemas.microsoft.com/office/drawing/2014/main" id="{F292D958-0E47-48D6-9591-F070B3F4CF5B}"/>
              </a:ext>
            </a:extLst>
          </p:cNvPr>
          <p:cNvSpPr/>
          <p:nvPr/>
        </p:nvSpPr>
        <p:spPr>
          <a:xfrm>
            <a:off x="430305" y="3611949"/>
            <a:ext cx="1187265" cy="456524"/>
          </a:xfrm>
          <a:prstGeom prst="roundRect">
            <a:avLst/>
          </a:prstGeom>
          <a:solidFill>
            <a:srgbClr val="D40080"/>
          </a:solidFill>
          <a:ln>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一般講演</a:t>
            </a:r>
            <a:endParaRPr kumimoji="1" lang="en-US" altLang="ja-JP" sz="1600" b="1"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F5FA6CA7-EDF0-4AFC-BF68-C24FB84C5A72}"/>
              </a:ext>
            </a:extLst>
          </p:cNvPr>
          <p:cNvSpPr txBox="1"/>
          <p:nvPr/>
        </p:nvSpPr>
        <p:spPr>
          <a:xfrm>
            <a:off x="1739883" y="3728634"/>
            <a:ext cx="1936428" cy="246221"/>
          </a:xfrm>
          <a:prstGeom prst="rect">
            <a:avLst/>
          </a:prstGeom>
          <a:noFill/>
        </p:spPr>
        <p:txBody>
          <a:bodyPr wrap="none" lIns="0" tIns="0" rIns="0" bIns="0" rtlCol="0" anchor="ctr" anchorCtr="0">
            <a:spAutoFit/>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4FA0445-DE72-4EC2-BFD7-F960CE975B0E}"/>
              </a:ext>
            </a:extLst>
          </p:cNvPr>
          <p:cNvSpPr txBox="1"/>
          <p:nvPr/>
        </p:nvSpPr>
        <p:spPr>
          <a:xfrm>
            <a:off x="872240" y="3050436"/>
            <a:ext cx="4836260" cy="307777"/>
          </a:xfrm>
          <a:prstGeom prst="rect">
            <a:avLst/>
          </a:prstGeom>
          <a:noFill/>
        </p:spPr>
        <p:txBody>
          <a:bodyPr wrap="none" lIns="0" tIns="0" rIns="0" bIns="0" rtlCol="0" anchor="ctr" anchorCtr="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座長　神戸医療センター　薬剤部長　</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本田　富得</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先生</a:t>
            </a:r>
          </a:p>
        </p:txBody>
      </p:sp>
      <p:sp>
        <p:nvSpPr>
          <p:cNvPr id="48" name="テキスト ボックス 47">
            <a:extLst>
              <a:ext uri="{FF2B5EF4-FFF2-40B4-BE49-F238E27FC236}">
                <a16:creationId xmlns:a16="http://schemas.microsoft.com/office/drawing/2014/main" id="{FE8BE146-D826-415C-A7FB-E763091523F3}"/>
              </a:ext>
            </a:extLst>
          </p:cNvPr>
          <p:cNvSpPr txBox="1"/>
          <p:nvPr/>
        </p:nvSpPr>
        <p:spPr>
          <a:xfrm>
            <a:off x="872240" y="4821227"/>
            <a:ext cx="4767331" cy="307777"/>
          </a:xfrm>
          <a:prstGeom prst="rect">
            <a:avLst/>
          </a:prstGeom>
          <a:noFill/>
        </p:spPr>
        <p:txBody>
          <a:bodyPr wrap="none" lIns="0" tIns="0" rIns="0" bIns="0" rtlCol="0" anchor="ctr" anchorCtr="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演者　</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大阪医療センター　薬剤部　　</a:t>
            </a:r>
            <a:r>
              <a:rPr lang="zh-TW" altLang="en-US" sz="2000" dirty="0">
                <a:latin typeface="Meiryo UI" panose="020B0604030504040204" pitchFamily="50" charset="-128"/>
                <a:ea typeface="Meiryo UI" panose="020B0604030504040204" pitchFamily="50" charset="-128"/>
                <a:cs typeface="Meiryo UI" panose="020B0604030504040204" pitchFamily="50" charset="-128"/>
              </a:rPr>
              <a:t>宮城</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2000" dirty="0">
                <a:latin typeface="Meiryo UI" panose="020B0604030504040204" pitchFamily="50" charset="-128"/>
                <a:ea typeface="Meiryo UI" panose="020B0604030504040204" pitchFamily="50" charset="-128"/>
                <a:cs typeface="Meiryo UI" panose="020B0604030504040204" pitchFamily="50" charset="-128"/>
              </a:rPr>
              <a:t>和代</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先生</a:t>
            </a:r>
          </a:p>
        </p:txBody>
      </p:sp>
      <p:sp>
        <p:nvSpPr>
          <p:cNvPr id="49" name="四角形: 角を丸くする 48">
            <a:extLst>
              <a:ext uri="{FF2B5EF4-FFF2-40B4-BE49-F238E27FC236}">
                <a16:creationId xmlns:a16="http://schemas.microsoft.com/office/drawing/2014/main" id="{1F1522B6-E371-4798-97AF-DD3D3D637DC4}"/>
              </a:ext>
            </a:extLst>
          </p:cNvPr>
          <p:cNvSpPr/>
          <p:nvPr/>
        </p:nvSpPr>
        <p:spPr>
          <a:xfrm>
            <a:off x="430305" y="5360189"/>
            <a:ext cx="1187265" cy="456524"/>
          </a:xfrm>
          <a:prstGeom prst="roundRect">
            <a:avLst/>
          </a:prstGeom>
          <a:solidFill>
            <a:srgbClr val="D40080"/>
          </a:solidFill>
          <a:ln>
            <a:solidFill>
              <a:srgbClr val="D4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特別</a:t>
            </a:r>
            <a:r>
              <a:rPr kumimoji="1" lang="ja-JP" altLang="en-US" sz="1600" b="1" dirty="0">
                <a:latin typeface="Meiryo UI" panose="020B0604030504040204" pitchFamily="50" charset="-128"/>
                <a:ea typeface="Meiryo UI" panose="020B0604030504040204" pitchFamily="50" charset="-128"/>
              </a:rPr>
              <a:t>講演</a:t>
            </a:r>
            <a:endParaRPr kumimoji="1" lang="en-US" altLang="ja-JP" sz="1600" b="1"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B3C14533-A398-4539-AEBE-46A08B4B8759}"/>
              </a:ext>
            </a:extLst>
          </p:cNvPr>
          <p:cNvSpPr txBox="1"/>
          <p:nvPr/>
        </p:nvSpPr>
        <p:spPr>
          <a:xfrm>
            <a:off x="1725146" y="5465340"/>
            <a:ext cx="1936428" cy="246221"/>
          </a:xfrm>
          <a:prstGeom prst="rect">
            <a:avLst/>
          </a:prstGeom>
          <a:noFill/>
        </p:spPr>
        <p:txBody>
          <a:bodyPr wrap="none" lIns="0" tIns="0" rIns="0" bIns="0" rtlCol="0" anchor="ctr" anchorCtr="0">
            <a:spAutoFit/>
          </a:bodyPr>
          <a:lstStyle/>
          <a:p>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21">
            <a:extLst>
              <a:ext uri="{FF2B5EF4-FFF2-40B4-BE49-F238E27FC236}">
                <a16:creationId xmlns:a16="http://schemas.microsoft.com/office/drawing/2014/main" id="{A75F4292-A530-42BC-BCD5-E3322DA43AAA}"/>
              </a:ext>
            </a:extLst>
          </p:cNvPr>
          <p:cNvSpPr txBox="1"/>
          <p:nvPr/>
        </p:nvSpPr>
        <p:spPr>
          <a:xfrm>
            <a:off x="430305" y="6085739"/>
            <a:ext cx="6814991" cy="843906"/>
          </a:xfrm>
          <a:prstGeom prst="rect">
            <a:avLst/>
          </a:prstGeom>
          <a:noFill/>
        </p:spPr>
        <p:txBody>
          <a:bodyPr wrap="square" lIns="104227" tIns="52112" rIns="104227" bIns="52112"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薬剤師さんに知ってもらいたい </a:t>
            </a:r>
            <a:endPar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がん関連</a:t>
            </a:r>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VTE”</a:t>
            </a:r>
            <a:r>
              <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のキホンと最新事情</a:t>
            </a:r>
            <a:r>
              <a:rPr lang="en-US" altLang="ja-JP"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b="1" dirty="0">
              <a:solidFill>
                <a:srgbClr val="D4008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a:extLst>
              <a:ext uri="{FF2B5EF4-FFF2-40B4-BE49-F238E27FC236}">
                <a16:creationId xmlns:a16="http://schemas.microsoft.com/office/drawing/2014/main" id="{A3440799-1DE6-438F-8094-6D20DD5D1A0C}"/>
              </a:ext>
            </a:extLst>
          </p:cNvPr>
          <p:cNvSpPr txBox="1"/>
          <p:nvPr/>
        </p:nvSpPr>
        <p:spPr>
          <a:xfrm>
            <a:off x="885064" y="7039291"/>
            <a:ext cx="4810612" cy="553998"/>
          </a:xfrm>
          <a:prstGeom prst="rect">
            <a:avLst/>
          </a:prstGeom>
          <a:noFill/>
        </p:spPr>
        <p:txBody>
          <a:bodyPr wrap="none" lIns="0" tIns="0" rIns="0" bIns="0" rtlCol="0" anchor="ctr" anchorCtr="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演者　</a:t>
            </a:r>
            <a:r>
              <a:rPr lang="zh-CN" altLang="en-US" sz="1600" dirty="0">
                <a:latin typeface="Meiryo UI" panose="020B0604030504040204" pitchFamily="50" charset="-128"/>
                <a:ea typeface="Meiryo UI" panose="020B0604030504040204" pitchFamily="50" charset="-128"/>
                <a:cs typeface="Meiryo UI" panose="020B0604030504040204" pitchFamily="50" charset="-128"/>
              </a:rPr>
              <a:t>神戸大学大学院医学研究科　総合内科学部門 </a:t>
            </a:r>
            <a:endParaRPr lang="en-US" altLang="zh-CN"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准教授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乙井　一典</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先生</a:t>
            </a:r>
          </a:p>
        </p:txBody>
      </p:sp>
      <p:sp>
        <p:nvSpPr>
          <p:cNvPr id="6" name="テキスト ボックス 5">
            <a:extLst>
              <a:ext uri="{FF2B5EF4-FFF2-40B4-BE49-F238E27FC236}">
                <a16:creationId xmlns:a16="http://schemas.microsoft.com/office/drawing/2014/main" id="{CB3CB3DA-8679-4ADE-8B62-11C0FFB39907}"/>
              </a:ext>
            </a:extLst>
          </p:cNvPr>
          <p:cNvSpPr txBox="1"/>
          <p:nvPr/>
        </p:nvSpPr>
        <p:spPr>
          <a:xfrm>
            <a:off x="897516" y="7886380"/>
            <a:ext cx="5881418" cy="1292662"/>
          </a:xfrm>
          <a:prstGeom prst="rect">
            <a:avLst/>
          </a:prstGeom>
          <a:noFill/>
        </p:spPr>
        <p:txBody>
          <a:bodyPr wrap="none" lIns="0" tIns="0" rIns="0" bIns="0" rtlCol="0" anchor="ctr" anchorCtr="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＊薬剤師認定制度認証機構（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CPC</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）認証の近畿国立病院生涯教育センター（</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KLEC</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受講単位を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単位付与します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＊本会中に複数回質問を提示します。すべての質問に回答を入力した方のみ単位を付与します。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＊単位発行方法は、電子単位で発行します。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注意</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日（水）までに申し込まれた方の登録されたメールアドレスへ</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事前参加登録用</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URL</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をお送りいたします。</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9318F979-B5E3-4387-8192-8FE12232F605}"/>
              </a:ext>
            </a:extLst>
          </p:cNvPr>
          <p:cNvSpPr txBox="1"/>
          <p:nvPr/>
        </p:nvSpPr>
        <p:spPr>
          <a:xfrm>
            <a:off x="1725146" y="9939350"/>
            <a:ext cx="2051844" cy="246221"/>
          </a:xfrm>
          <a:prstGeom prst="rect">
            <a:avLst/>
          </a:prstGeom>
          <a:noFill/>
        </p:spPr>
        <p:txBody>
          <a:bodyPr wrap="none" lIns="0" tIns="0" rIns="0" bIns="0" rtlCol="0" anchor="ctr" anchorCtr="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近畿国立病院薬剤師会</a:t>
            </a:r>
          </a:p>
        </p:txBody>
      </p:sp>
      <p:sp>
        <p:nvSpPr>
          <p:cNvPr id="27" name="テキスト ボックス 15">
            <a:extLst>
              <a:ext uri="{FF2B5EF4-FFF2-40B4-BE49-F238E27FC236}">
                <a16:creationId xmlns:a16="http://schemas.microsoft.com/office/drawing/2014/main" id="{D6E634B2-D214-4EF9-9F29-B667845A5D49}"/>
              </a:ext>
            </a:extLst>
          </p:cNvPr>
          <p:cNvSpPr txBox="1">
            <a:spLocks noChangeArrowheads="1"/>
          </p:cNvSpPr>
          <p:nvPr/>
        </p:nvSpPr>
        <p:spPr bwMode="auto">
          <a:xfrm>
            <a:off x="816284" y="9290364"/>
            <a:ext cx="59626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ログイン頂きました情報につきましては医薬品および医学・薬学に関する情報提供のために利用させていただくことがございます。</a:t>
            </a:r>
          </a:p>
          <a:p>
            <a:pPr>
              <a:buFont typeface="Arial" panose="020B0604020202020204" pitchFamily="34" charset="0"/>
              <a:buNone/>
            </a:pPr>
            <a:r>
              <a:rPr lang="ja-JP" altLang="en-US" sz="800" dirty="0">
                <a:latin typeface="Meiryo UI" panose="020B0604030504040204" pitchFamily="50" charset="-128"/>
                <a:ea typeface="Meiryo UI" panose="020B0604030504040204" pitchFamily="50" charset="-128"/>
              </a:rPr>
              <a:t>　何卒、ご理解とご協力を賜りますようお願い申し上げます。</a:t>
            </a:r>
            <a:endParaRPr lang="en-US" altLang="ja-JP" sz="8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46904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nchor="ctr" anchorCtr="0">
        <a:spAutoFit/>
      </a:bodyPr>
      <a:lstStyle>
        <a:defPPr>
          <a:defRPr sz="1600" dirty="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D55DB9-E812-4289-AA85-B8D40513D093}">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604f3def-9706-4e0d-bd6a-1976fe0d2b8b"/>
    <ds:schemaRef ds:uri="http://schemas.microsoft.com/sharepoint/v3"/>
    <ds:schemaRef ds:uri="http://www.w3.org/XML/1998/namespace"/>
  </ds:schemaRefs>
</ds:datastoreItem>
</file>

<file path=customXml/itemProps2.xml><?xml version="1.0" encoding="utf-8"?>
<ds:datastoreItem xmlns:ds="http://schemas.openxmlformats.org/officeDocument/2006/customXml" ds:itemID="{4F758FF6-8AC3-4E8C-9639-D6435E4D3F6B}">
  <ds:schemaRefs>
    <ds:schemaRef ds:uri="http://schemas.microsoft.com/sharepoint/v3/contenttype/forms"/>
  </ds:schemaRefs>
</ds:datastoreItem>
</file>

<file path=customXml/itemProps3.xml><?xml version="1.0" encoding="utf-8"?>
<ds:datastoreItem xmlns:ds="http://schemas.openxmlformats.org/officeDocument/2006/customXml" ds:itemID="{9EC4713F-E63E-49DD-A63F-EC13AA924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TotalTime>
  <Words>289</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presentation</dc:creator>
  <cp:lastModifiedBy>晃造 辰己</cp:lastModifiedBy>
  <cp:revision>47</cp:revision>
  <cp:lastPrinted>2023-10-13T06:24:59Z</cp:lastPrinted>
  <dcterms:created xsi:type="dcterms:W3CDTF">2017-02-17T06:38:38Z</dcterms:created>
  <dcterms:modified xsi:type="dcterms:W3CDTF">2023-12-13T11:03:27Z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